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60" r:id="rId6"/>
    <p:sldId id="261" r:id="rId7"/>
    <p:sldId id="259" r:id="rId8"/>
    <p:sldId id="266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94660"/>
  </p:normalViewPr>
  <p:slideViewPr>
    <p:cSldViewPr snapToGrid="0">
      <p:cViewPr varScale="1">
        <p:scale>
          <a:sx n="79" d="100"/>
          <a:sy n="79" d="100"/>
        </p:scale>
        <p:origin x="11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svg>
</file>

<file path=ppt/media/image10.png>
</file>

<file path=ppt/media/image11.png>
</file>

<file path=ppt/media/image12.png>
</file>

<file path=ppt/media/image13.png>
</file>

<file path=ppt/media/image2.png>
</file>

<file path=ppt/media/image2.sv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/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/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/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/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/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/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/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/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/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/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/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/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/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/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/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/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/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/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/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/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/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/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/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/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2.svg"/><Relationship Id="rId2" Type="http://schemas.openxmlformats.org/officeDocument/2006/relationships/image" Target="../media/image13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research-repository.griffith.edu.au/bitstream/handle/10072/389756/Rattray,%20Megan_Final%20Thesis_redacted.pdf?sequence=4" TargetMode="External"/><Relationship Id="rId3" Type="http://schemas.openxmlformats.org/officeDocument/2006/relationships/hyperlink" Target="https://www.researchgate.net/publication/283076188_Exploring_the_Enteral_Feeding_Practices_Used_by_Critical_Care_Nurses_A_Dissertation" TargetMode="External"/><Relationship Id="rId2" Type="http://schemas.openxmlformats.org/officeDocument/2006/relationships/hyperlink" Target="https://scholarworks.waldenu.edu/cgi/viewcontent.cgi?article=3454&amp;context=dissertations" TargetMode="Externa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Graphic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292379" y="16681"/>
            <a:ext cx="6905281" cy="6827374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Textur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5" name="Graphic 5" descr="Medical with solid fill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80960" y="250190"/>
            <a:ext cx="1938020" cy="16338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611630"/>
            <a:ext cx="4563745" cy="357759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1800" b="1" dirty="0">
                <a:ea typeface="+mj-lt"/>
                <a:cs typeface="+mj-lt"/>
              </a:rPr>
              <a:t>                                               </a:t>
            </a:r>
            <a:r>
              <a:rPr lang="en-US" sz="2400" b="1" dirty="0">
                <a:latin typeface="Cambria" panose="02040503050406030204" charset="0"/>
                <a:ea typeface="+mj-lt"/>
                <a:cs typeface="Cambria" panose="02040503050406030204" charset="0"/>
              </a:rPr>
              <a:t> </a:t>
            </a:r>
            <a:br>
              <a:rPr lang="en-US" sz="2400" b="1" dirty="0">
                <a:latin typeface="Cambria" panose="02040503050406030204" charset="0"/>
                <a:ea typeface="+mj-lt"/>
                <a:cs typeface="Cambria" panose="02040503050406030204" charset="0"/>
              </a:rPr>
            </a:br>
            <a:br>
              <a:rPr lang="en-US" sz="2400" b="1" dirty="0">
                <a:latin typeface="Cambria" panose="02040503050406030204" charset="0"/>
                <a:ea typeface="+mj-lt"/>
                <a:cs typeface="Cambria" panose="02040503050406030204" charset="0"/>
              </a:rPr>
            </a:br>
            <a:br>
              <a:rPr lang="en-US" sz="2400" b="1" dirty="0">
                <a:latin typeface="Cambria" panose="02040503050406030204" charset="0"/>
                <a:ea typeface="+mj-lt"/>
                <a:cs typeface="Cambria" panose="02040503050406030204" charset="0"/>
              </a:rPr>
            </a:br>
            <a:br>
              <a:rPr lang="en-US" sz="2400" b="1" dirty="0">
                <a:latin typeface="Cambria" panose="02040503050406030204" charset="0"/>
                <a:ea typeface="+mj-lt"/>
                <a:cs typeface="Cambria" panose="02040503050406030204" charset="0"/>
              </a:rPr>
            </a:br>
            <a:br>
              <a:rPr lang="en-US" sz="2400" b="1" dirty="0">
                <a:latin typeface="Cambria" panose="02040503050406030204" charset="0"/>
                <a:ea typeface="+mj-lt"/>
                <a:cs typeface="Cambria" panose="02040503050406030204" charset="0"/>
              </a:rPr>
            </a:br>
            <a:r>
              <a:rPr lang="en-US" sz="2400" b="1" dirty="0">
                <a:latin typeface="Cambria" panose="02040503050406030204" charset="0"/>
                <a:ea typeface="+mj-lt"/>
                <a:cs typeface="Cambria" panose="02040503050406030204" charset="0"/>
              </a:rPr>
              <a:t>Team members:</a:t>
            </a:r>
            <a:br>
              <a:rPr lang="en-US" sz="2400" b="1" dirty="0">
                <a:latin typeface="Cambria" panose="02040503050406030204" charset="0"/>
                <a:ea typeface="+mj-lt"/>
                <a:cs typeface="Cambria" panose="02040503050406030204" charset="0"/>
              </a:rPr>
            </a:br>
            <a:r>
              <a:rPr lang="en-US" sz="1800" b="1" dirty="0">
                <a:latin typeface="Cambria" panose="02040503050406030204" charset="0"/>
                <a:ea typeface="+mj-lt"/>
                <a:cs typeface="Cambria" panose="02040503050406030204" charset="0"/>
              </a:rPr>
              <a:t>LETHIKA.R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b="1" dirty="0">
                <a:latin typeface="Cambria" panose="02040503050406030204" charset="0"/>
                <a:ea typeface="+mj-lt"/>
                <a:cs typeface="Cambria" panose="02040503050406030204" charset="0"/>
              </a:rPr>
              <a:t>MADHUMITHA.A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b="1" dirty="0">
                <a:latin typeface="Cambria" panose="02040503050406030204" charset="0"/>
                <a:ea typeface="+mj-lt"/>
                <a:cs typeface="Cambria" panose="02040503050406030204" charset="0"/>
              </a:rPr>
              <a:t>MUTHU DIVAKAR.M</a:t>
            </a:r>
            <a:br>
              <a:rPr lang="en-US" sz="1800" b="1" dirty="0">
                <a:latin typeface="Cambria" panose="02040503050406030204" charset="0"/>
                <a:ea typeface="+mj-lt"/>
                <a:cs typeface="Cambria" panose="02040503050406030204" charset="0"/>
              </a:rPr>
            </a:br>
            <a:br>
              <a:rPr lang="en-US" sz="1800" b="1" dirty="0">
                <a:latin typeface="Cambria" panose="02040503050406030204" charset="0"/>
                <a:ea typeface="+mj-lt"/>
                <a:cs typeface="Cambria" panose="02040503050406030204" charset="0"/>
              </a:rPr>
            </a:b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b="1" dirty="0">
                <a:latin typeface="Cambria" panose="02040503050406030204" charset="0"/>
                <a:ea typeface="+mj-lt"/>
                <a:cs typeface="Cambria" panose="02040503050406030204" charset="0"/>
              </a:rPr>
              <a:t>STAFF: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b="1" dirty="0">
                <a:latin typeface="Cambria" panose="02040503050406030204" charset="0"/>
                <a:ea typeface="+mj-lt"/>
                <a:cs typeface="Cambria" panose="02040503050406030204" charset="0"/>
              </a:rPr>
              <a:t>MR.RENGARAJAN 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b="1" dirty="0">
                <a:latin typeface="Cambria" panose="02040503050406030204" charset="0"/>
                <a:ea typeface="+mj-lt"/>
                <a:cs typeface="Cambria" panose="02040503050406030204" charset="0"/>
              </a:rPr>
              <a:t>ASSISTANT PROFESSOR 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b="1" dirty="0">
                <a:latin typeface="Cambria" panose="02040503050406030204" charset="0"/>
                <a:ea typeface="+mj-lt"/>
                <a:cs typeface="Cambria" panose="02040503050406030204" charset="0"/>
              </a:rPr>
              <a:t>ELECTRICAL AND ELECTRONICS ENGINEERING 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b="1" dirty="0">
                <a:latin typeface="Cambria" panose="02040503050406030204" charset="0"/>
                <a:ea typeface="+mj-lt"/>
                <a:cs typeface="Cambria" panose="02040503050406030204" charset="0"/>
              </a:rPr>
              <a:t>DR.JEEVA KATHIRAVEN, M.TECH,PH.D, 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b="1" dirty="0">
                <a:latin typeface="Cambria" panose="02040503050406030204" charset="0"/>
                <a:ea typeface="+mj-lt"/>
                <a:cs typeface="Cambria" panose="02040503050406030204" charset="0"/>
              </a:rPr>
              <a:t>PROFESSOR AND HEAD INFORMATION TECHNOLOGY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1190" y="2120265"/>
            <a:ext cx="6736080" cy="262064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Century Schoolbook" panose="02040604050505020304"/>
              </a:rPr>
              <a:t>PALLIATIVE  AUTO NUTRIENT          FEED</a:t>
            </a:r>
            <a:endParaRPr lang="en-US" sz="5400" b="1" dirty="0">
              <a:solidFill>
                <a:schemeClr val="accent1">
                  <a:lumMod val="75000"/>
                </a:schemeClr>
              </a:solidFill>
              <a:latin typeface="Century Schoolbook" panose="020406040505050203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2" name="Group 11"/>
          <p:cNvGrpSpPr>
            <a:grpSpLocks noGrp="1" noRot="1" noChangeAspect="1" noMove="1" noResize="1" noUngrp="1"/>
          </p:cNvGrpSpPr>
          <p:nvPr/>
        </p:nvGrpSpPr>
        <p:grpSpPr>
          <a:xfrm>
            <a:off x="9977333" y="0"/>
            <a:ext cx="2214668" cy="6192747"/>
            <a:chOff x="9977333" y="0"/>
            <a:chExt cx="2214668" cy="6192747"/>
          </a:xfrm>
        </p:grpSpPr>
        <p:sp>
          <p:nvSpPr>
            <p:cNvPr id="13" name="Oval 12"/>
            <p:cNvSpPr/>
            <p:nvPr/>
          </p:nvSpPr>
          <p:spPr>
            <a:xfrm>
              <a:off x="11721818" y="3254126"/>
              <a:ext cx="272587" cy="2725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Graphic 9"/>
            <p:cNvSpPr/>
            <p:nvPr/>
          </p:nvSpPr>
          <p:spPr>
            <a:xfrm>
              <a:off x="10115635" y="2431541"/>
              <a:ext cx="1321642" cy="132164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5" name="Freeform: Shape 14"/>
            <p:cNvSpPr/>
            <p:nvPr/>
          </p:nvSpPr>
          <p:spPr>
            <a:xfrm flipV="1">
              <a:off x="11041380" y="4795265"/>
              <a:ext cx="1150620" cy="1397482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6" name="Graphic 9"/>
            <p:cNvSpPr/>
            <p:nvPr/>
          </p:nvSpPr>
          <p:spPr>
            <a:xfrm rot="5400000">
              <a:off x="9977333" y="0"/>
              <a:ext cx="2214667" cy="2214667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Graphic 9"/>
            <p:cNvSpPr/>
            <p:nvPr/>
          </p:nvSpPr>
          <p:spPr>
            <a:xfrm rot="5400000">
              <a:off x="10093324" y="167079"/>
              <a:ext cx="1945697" cy="1945697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11579982" y="3060222"/>
              <a:ext cx="612019" cy="1733435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  <p:sp>
        <p:nvSpPr>
          <p:cNvPr id="20" name="Textur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COMMERCIALIZATION </a:t>
            </a:r>
            <a:endParaRPr lang="en-US"/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96713"/>
            <a:ext cx="10747414" cy="409462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We  have  discussed  about  this  idea  to a  doctor  who  is  working  in a  government  hospital  and  they  are  actually  looking  for  some automation  device .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Iin  the  existing  system  30ml  of  liquid  food  is set  and  once  in  every  15min  they should  check  and refill  this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But  in  this  project  we  are trying  to  build  a automation  for  this  existing  problem. </a:t>
            </a:r>
            <a:endParaRPr lang="en-US" sz="2400" dirty="0">
              <a:latin typeface="Cambria" panose="02040503050406030204" charset="0"/>
              <a:ea typeface="+mn-lt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We have talked to few companies to collaborate in future</a:t>
            </a:r>
            <a:r>
              <a:rPr lang="en-US" sz="2400" dirty="0">
                <a:latin typeface="Cambria" panose="02040503050406030204" charset="0"/>
                <a:ea typeface="+mn-lt"/>
                <a:cs typeface="Cambria" panose="02040503050406030204" charset="0"/>
              </a:rPr>
              <a:t>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pPr marL="0" indent="0">
              <a:buNone/>
            </a:pP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olor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1" name="Group 10"/>
          <p:cNvGrpSpPr>
            <a:grpSpLocks noGrp="1" noRot="1" noChangeAspect="1" noMove="1" noResize="1" noUngrp="1"/>
          </p:cNvGrpSpPr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2" name="Oval 11"/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4" name="Freeform: Shape 13"/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6" name="Graphic 9"/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8" name="Textur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" name="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Color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4" name="Group 23"/>
          <p:cNvGrpSpPr>
            <a:grpSpLocks noGrp="1" noRot="1" noChangeAspect="1" noMove="1" noResize="1" noUngrp="1"/>
          </p:cNvGrpSpPr>
          <p:nvPr/>
        </p:nvGrpSpPr>
        <p:grpSpPr>
          <a:xfrm>
            <a:off x="0" y="-3227"/>
            <a:ext cx="12192000" cy="6861227"/>
            <a:chOff x="0" y="-3227"/>
            <a:chExt cx="12192000" cy="6861227"/>
          </a:xfrm>
        </p:grpSpPr>
        <p:sp>
          <p:nvSpPr>
            <p:cNvPr id="25" name="Oval 24"/>
            <p:cNvSpPr/>
            <p:nvPr/>
          </p:nvSpPr>
          <p:spPr>
            <a:xfrm rot="10800000">
              <a:off x="658790" y="124188"/>
              <a:ext cx="215755" cy="2157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26" name="Oval 25"/>
            <p:cNvSpPr/>
            <p:nvPr/>
          </p:nvSpPr>
          <p:spPr>
            <a:xfrm>
              <a:off x="11379553" y="2866365"/>
              <a:ext cx="697984" cy="697984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11356134" y="3762066"/>
              <a:ext cx="230192" cy="23019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Graphic 9"/>
            <p:cNvSpPr/>
            <p:nvPr/>
          </p:nvSpPr>
          <p:spPr>
            <a:xfrm flipH="1">
              <a:off x="9451544" y="-3227"/>
              <a:ext cx="2740456" cy="2740456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Graphic 9"/>
            <p:cNvSpPr/>
            <p:nvPr/>
          </p:nvSpPr>
          <p:spPr>
            <a:xfrm flipH="1">
              <a:off x="9621871" y="163409"/>
              <a:ext cx="2387894" cy="2387894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/>
            <p:cNvSpPr/>
            <p:nvPr/>
          </p:nvSpPr>
          <p:spPr>
            <a:xfrm rot="10800000">
              <a:off x="3060" y="599153"/>
              <a:ext cx="823413" cy="1000074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/>
            <p:cNvSpPr/>
            <p:nvPr/>
          </p:nvSpPr>
          <p:spPr>
            <a:xfrm>
              <a:off x="0" y="3903403"/>
              <a:ext cx="1715504" cy="2954597"/>
            </a:xfrm>
            <a:custGeom>
              <a:avLst/>
              <a:gdLst>
                <a:gd name="connsiteX0" fmla="*/ 0 w 2429360"/>
                <a:gd name="connsiteY0" fmla="*/ 0 h 4184064"/>
                <a:gd name="connsiteX1" fmla="*/ 329124 w 2429360"/>
                <a:gd name="connsiteY1" fmla="*/ 0 h 4184064"/>
                <a:gd name="connsiteX2" fmla="*/ 2429360 w 2429360"/>
                <a:gd name="connsiteY2" fmla="*/ 2100236 h 4184064"/>
                <a:gd name="connsiteX3" fmla="*/ 2429360 w 2429360"/>
                <a:gd name="connsiteY3" fmla="*/ 4184064 h 4184064"/>
                <a:gd name="connsiteX4" fmla="*/ 132331 w 2429360"/>
                <a:gd name="connsiteY4" fmla="*/ 4184064 h 4184064"/>
                <a:gd name="connsiteX5" fmla="*/ 120545 w 2429360"/>
                <a:gd name="connsiteY5" fmla="*/ 4183469 h 4184064"/>
                <a:gd name="connsiteX6" fmla="*/ 0 w 2429360"/>
                <a:gd name="connsiteY6" fmla="*/ 4165072 h 418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9360" h="4184064">
                  <a:moveTo>
                    <a:pt x="0" y="0"/>
                  </a:moveTo>
                  <a:lnTo>
                    <a:pt x="329124" y="0"/>
                  </a:lnTo>
                  <a:cubicBezTo>
                    <a:pt x="1489065" y="0"/>
                    <a:pt x="2429360" y="940295"/>
                    <a:pt x="2429360" y="2100236"/>
                  </a:cubicBezTo>
                  <a:lnTo>
                    <a:pt x="2429360" y="4184064"/>
                  </a:lnTo>
                  <a:lnTo>
                    <a:pt x="132331" y="4184064"/>
                  </a:lnTo>
                  <a:lnTo>
                    <a:pt x="120545" y="4183469"/>
                  </a:lnTo>
                  <a:lnTo>
                    <a:pt x="0" y="4165072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/>
            <p:cNvSpPr/>
            <p:nvPr/>
          </p:nvSpPr>
          <p:spPr>
            <a:xfrm>
              <a:off x="0" y="4168300"/>
              <a:ext cx="1533337" cy="2555470"/>
            </a:xfrm>
            <a:custGeom>
              <a:avLst/>
              <a:gdLst>
                <a:gd name="connsiteX0" fmla="*/ 0 w 1986804"/>
                <a:gd name="connsiteY0" fmla="*/ 0 h 2902159"/>
                <a:gd name="connsiteX1" fmla="*/ 533594 w 1986804"/>
                <a:gd name="connsiteY1" fmla="*/ 0 h 2902159"/>
                <a:gd name="connsiteX2" fmla="*/ 1986804 w 1986804"/>
                <a:gd name="connsiteY2" fmla="*/ 1453211 h 2902159"/>
                <a:gd name="connsiteX3" fmla="*/ 1986804 w 1986804"/>
                <a:gd name="connsiteY3" fmla="*/ 2902159 h 2902159"/>
                <a:gd name="connsiteX4" fmla="*/ 537856 w 1986804"/>
                <a:gd name="connsiteY4" fmla="*/ 2902159 h 2902159"/>
                <a:gd name="connsiteX5" fmla="*/ 105713 w 1986804"/>
                <a:gd name="connsiteY5" fmla="*/ 2836826 h 2902159"/>
                <a:gd name="connsiteX6" fmla="*/ 0 w 1986804"/>
                <a:gd name="connsiteY6" fmla="*/ 2798136 h 290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6804" h="2902159">
                  <a:moveTo>
                    <a:pt x="0" y="0"/>
                  </a:moveTo>
                  <a:lnTo>
                    <a:pt x="533594" y="0"/>
                  </a:lnTo>
                  <a:cubicBezTo>
                    <a:pt x="1336188" y="0"/>
                    <a:pt x="1986804" y="650616"/>
                    <a:pt x="1986804" y="1453211"/>
                  </a:cubicBezTo>
                  <a:lnTo>
                    <a:pt x="1986804" y="2902159"/>
                  </a:lnTo>
                  <a:lnTo>
                    <a:pt x="537856" y="2902159"/>
                  </a:lnTo>
                  <a:cubicBezTo>
                    <a:pt x="387370" y="2902159"/>
                    <a:pt x="242226" y="2879286"/>
                    <a:pt x="105713" y="2836826"/>
                  </a:cubicBezTo>
                  <a:lnTo>
                    <a:pt x="0" y="279813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/>
            <p:cNvSpPr/>
            <p:nvPr/>
          </p:nvSpPr>
          <p:spPr>
            <a:xfrm>
              <a:off x="9785047" y="4685933"/>
              <a:ext cx="2406953" cy="2172067"/>
            </a:xfrm>
            <a:custGeom>
              <a:avLst/>
              <a:gdLst>
                <a:gd name="connsiteX0" fmla="*/ 1229573 w 2406953"/>
                <a:gd name="connsiteY0" fmla="*/ 0 h 2172067"/>
                <a:gd name="connsiteX1" fmla="*/ 2406313 w 2406953"/>
                <a:gd name="connsiteY1" fmla="*/ 1496275 h 2172067"/>
                <a:gd name="connsiteX2" fmla="*/ 2406953 w 2406953"/>
                <a:gd name="connsiteY2" fmla="*/ 1499327 h 2172067"/>
                <a:gd name="connsiteX3" fmla="*/ 2406953 w 2406953"/>
                <a:gd name="connsiteY3" fmla="*/ 2172067 h 2172067"/>
                <a:gd name="connsiteX4" fmla="*/ 36154 w 2406953"/>
                <a:gd name="connsiteY4" fmla="*/ 2172067 h 2172067"/>
                <a:gd name="connsiteX5" fmla="*/ 13809 w 2406953"/>
                <a:gd name="connsiteY5" fmla="*/ 2065529 h 2172067"/>
                <a:gd name="connsiteX6" fmla="*/ 0 w 2406953"/>
                <a:gd name="connsiteY6" fmla="*/ 1873933 h 2172067"/>
                <a:gd name="connsiteX7" fmla="*/ 1229573 w 2406953"/>
                <a:gd name="connsiteY7" fmla="*/ 0 h 2172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953" h="2172067">
                  <a:moveTo>
                    <a:pt x="1229573" y="0"/>
                  </a:moveTo>
                  <a:cubicBezTo>
                    <a:pt x="1229573" y="0"/>
                    <a:pt x="2170965" y="642363"/>
                    <a:pt x="2406313" y="1496275"/>
                  </a:cubicBezTo>
                  <a:lnTo>
                    <a:pt x="2406953" y="1499327"/>
                  </a:lnTo>
                  <a:lnTo>
                    <a:pt x="2406953" y="2172067"/>
                  </a:lnTo>
                  <a:lnTo>
                    <a:pt x="36154" y="2172067"/>
                  </a:lnTo>
                  <a:lnTo>
                    <a:pt x="13809" y="2065529"/>
                  </a:lnTo>
                  <a:cubicBezTo>
                    <a:pt x="4803" y="2002533"/>
                    <a:pt x="0" y="1938616"/>
                    <a:pt x="0" y="1873933"/>
                  </a:cubicBezTo>
                  <a:cubicBezTo>
                    <a:pt x="0" y="839004"/>
                    <a:pt x="1229573" y="0"/>
                    <a:pt x="1229573" y="0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5" name="Textur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395" y="2737485"/>
            <a:ext cx="8910955" cy="282511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endParaRPr lang="en-US" sz="8000" dirty="0"/>
          </a:p>
          <a:p>
            <a:pPr algn="just"/>
            <a:r>
              <a:rPr lang="en-US" sz="8000" dirty="0">
                <a:ea typeface="+mj-lt"/>
                <a:cs typeface="+mj-lt"/>
              </a:rPr>
              <a:t>THANK YOU !</a:t>
            </a:r>
            <a:endParaRPr lang="en-US" sz="8000" dirty="0"/>
          </a:p>
          <a:p>
            <a:endParaRPr lang="en-US" sz="8000" dirty="0"/>
          </a:p>
        </p:txBody>
      </p:sp>
      <p:pic>
        <p:nvPicPr>
          <p:cNvPr id="4" name="Graphic 5" descr="Medical with solid fill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2443" y="124757"/>
            <a:ext cx="2223888" cy="222388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Color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2" name="Group 41"/>
          <p:cNvGrpSpPr>
            <a:grpSpLocks noGrp="1" noRot="1" noChangeAspect="1" noMove="1" noResize="1" noUngrp="1"/>
          </p:cNvGrpSpPr>
          <p:nvPr/>
        </p:nvGrpSpPr>
        <p:grpSpPr>
          <a:xfrm>
            <a:off x="0" y="-3227"/>
            <a:ext cx="12192000" cy="6861227"/>
            <a:chOff x="0" y="-3227"/>
            <a:chExt cx="12192000" cy="6861227"/>
          </a:xfrm>
        </p:grpSpPr>
        <p:sp>
          <p:nvSpPr>
            <p:cNvPr id="43" name="Oval 42"/>
            <p:cNvSpPr/>
            <p:nvPr/>
          </p:nvSpPr>
          <p:spPr>
            <a:xfrm rot="10800000">
              <a:off x="658790" y="124188"/>
              <a:ext cx="215755" cy="2157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44" name="Oval 43"/>
            <p:cNvSpPr/>
            <p:nvPr/>
          </p:nvSpPr>
          <p:spPr>
            <a:xfrm>
              <a:off x="11379553" y="2866365"/>
              <a:ext cx="697984" cy="697984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Oval 44"/>
            <p:cNvSpPr/>
            <p:nvPr/>
          </p:nvSpPr>
          <p:spPr>
            <a:xfrm>
              <a:off x="11356134" y="3762066"/>
              <a:ext cx="230192" cy="23019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Graphic 9"/>
            <p:cNvSpPr/>
            <p:nvPr/>
          </p:nvSpPr>
          <p:spPr>
            <a:xfrm flipH="1">
              <a:off x="9451544" y="-3227"/>
              <a:ext cx="2740456" cy="2740456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Graphic 9"/>
            <p:cNvSpPr/>
            <p:nvPr/>
          </p:nvSpPr>
          <p:spPr>
            <a:xfrm flipH="1">
              <a:off x="9621871" y="163409"/>
              <a:ext cx="2387894" cy="2387894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/>
            <p:cNvSpPr/>
            <p:nvPr/>
          </p:nvSpPr>
          <p:spPr>
            <a:xfrm rot="10800000">
              <a:off x="3060" y="599153"/>
              <a:ext cx="823413" cy="1000074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/>
            <p:cNvSpPr/>
            <p:nvPr/>
          </p:nvSpPr>
          <p:spPr>
            <a:xfrm>
              <a:off x="0" y="3903403"/>
              <a:ext cx="1715504" cy="2954597"/>
            </a:xfrm>
            <a:custGeom>
              <a:avLst/>
              <a:gdLst>
                <a:gd name="connsiteX0" fmla="*/ 0 w 2429360"/>
                <a:gd name="connsiteY0" fmla="*/ 0 h 4184064"/>
                <a:gd name="connsiteX1" fmla="*/ 329124 w 2429360"/>
                <a:gd name="connsiteY1" fmla="*/ 0 h 4184064"/>
                <a:gd name="connsiteX2" fmla="*/ 2429360 w 2429360"/>
                <a:gd name="connsiteY2" fmla="*/ 2100236 h 4184064"/>
                <a:gd name="connsiteX3" fmla="*/ 2429360 w 2429360"/>
                <a:gd name="connsiteY3" fmla="*/ 4184064 h 4184064"/>
                <a:gd name="connsiteX4" fmla="*/ 132331 w 2429360"/>
                <a:gd name="connsiteY4" fmla="*/ 4184064 h 4184064"/>
                <a:gd name="connsiteX5" fmla="*/ 120545 w 2429360"/>
                <a:gd name="connsiteY5" fmla="*/ 4183469 h 4184064"/>
                <a:gd name="connsiteX6" fmla="*/ 0 w 2429360"/>
                <a:gd name="connsiteY6" fmla="*/ 4165072 h 418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9360" h="4184064">
                  <a:moveTo>
                    <a:pt x="0" y="0"/>
                  </a:moveTo>
                  <a:lnTo>
                    <a:pt x="329124" y="0"/>
                  </a:lnTo>
                  <a:cubicBezTo>
                    <a:pt x="1489065" y="0"/>
                    <a:pt x="2429360" y="940295"/>
                    <a:pt x="2429360" y="2100236"/>
                  </a:cubicBezTo>
                  <a:lnTo>
                    <a:pt x="2429360" y="4184064"/>
                  </a:lnTo>
                  <a:lnTo>
                    <a:pt x="132331" y="4184064"/>
                  </a:lnTo>
                  <a:lnTo>
                    <a:pt x="120545" y="4183469"/>
                  </a:lnTo>
                  <a:lnTo>
                    <a:pt x="0" y="4165072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/>
            <p:cNvSpPr/>
            <p:nvPr/>
          </p:nvSpPr>
          <p:spPr>
            <a:xfrm>
              <a:off x="0" y="4168300"/>
              <a:ext cx="1533337" cy="2555470"/>
            </a:xfrm>
            <a:custGeom>
              <a:avLst/>
              <a:gdLst>
                <a:gd name="connsiteX0" fmla="*/ 0 w 1986804"/>
                <a:gd name="connsiteY0" fmla="*/ 0 h 2902159"/>
                <a:gd name="connsiteX1" fmla="*/ 533594 w 1986804"/>
                <a:gd name="connsiteY1" fmla="*/ 0 h 2902159"/>
                <a:gd name="connsiteX2" fmla="*/ 1986804 w 1986804"/>
                <a:gd name="connsiteY2" fmla="*/ 1453211 h 2902159"/>
                <a:gd name="connsiteX3" fmla="*/ 1986804 w 1986804"/>
                <a:gd name="connsiteY3" fmla="*/ 2902159 h 2902159"/>
                <a:gd name="connsiteX4" fmla="*/ 537856 w 1986804"/>
                <a:gd name="connsiteY4" fmla="*/ 2902159 h 2902159"/>
                <a:gd name="connsiteX5" fmla="*/ 105713 w 1986804"/>
                <a:gd name="connsiteY5" fmla="*/ 2836826 h 2902159"/>
                <a:gd name="connsiteX6" fmla="*/ 0 w 1986804"/>
                <a:gd name="connsiteY6" fmla="*/ 2798136 h 290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6804" h="2902159">
                  <a:moveTo>
                    <a:pt x="0" y="0"/>
                  </a:moveTo>
                  <a:lnTo>
                    <a:pt x="533594" y="0"/>
                  </a:lnTo>
                  <a:cubicBezTo>
                    <a:pt x="1336188" y="0"/>
                    <a:pt x="1986804" y="650616"/>
                    <a:pt x="1986804" y="1453211"/>
                  </a:cubicBezTo>
                  <a:lnTo>
                    <a:pt x="1986804" y="2902159"/>
                  </a:lnTo>
                  <a:lnTo>
                    <a:pt x="537856" y="2902159"/>
                  </a:lnTo>
                  <a:cubicBezTo>
                    <a:pt x="387370" y="2902159"/>
                    <a:pt x="242226" y="2879286"/>
                    <a:pt x="105713" y="2836826"/>
                  </a:cubicBezTo>
                  <a:lnTo>
                    <a:pt x="0" y="279813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/>
            <p:cNvSpPr/>
            <p:nvPr/>
          </p:nvSpPr>
          <p:spPr>
            <a:xfrm>
              <a:off x="9785047" y="4685933"/>
              <a:ext cx="2406953" cy="2172067"/>
            </a:xfrm>
            <a:custGeom>
              <a:avLst/>
              <a:gdLst>
                <a:gd name="connsiteX0" fmla="*/ 1229573 w 2406953"/>
                <a:gd name="connsiteY0" fmla="*/ 0 h 2172067"/>
                <a:gd name="connsiteX1" fmla="*/ 2406313 w 2406953"/>
                <a:gd name="connsiteY1" fmla="*/ 1496275 h 2172067"/>
                <a:gd name="connsiteX2" fmla="*/ 2406953 w 2406953"/>
                <a:gd name="connsiteY2" fmla="*/ 1499327 h 2172067"/>
                <a:gd name="connsiteX3" fmla="*/ 2406953 w 2406953"/>
                <a:gd name="connsiteY3" fmla="*/ 2172067 h 2172067"/>
                <a:gd name="connsiteX4" fmla="*/ 36154 w 2406953"/>
                <a:gd name="connsiteY4" fmla="*/ 2172067 h 2172067"/>
                <a:gd name="connsiteX5" fmla="*/ 13809 w 2406953"/>
                <a:gd name="connsiteY5" fmla="*/ 2065529 h 2172067"/>
                <a:gd name="connsiteX6" fmla="*/ 0 w 2406953"/>
                <a:gd name="connsiteY6" fmla="*/ 1873933 h 2172067"/>
                <a:gd name="connsiteX7" fmla="*/ 1229573 w 2406953"/>
                <a:gd name="connsiteY7" fmla="*/ 0 h 2172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953" h="2172067">
                  <a:moveTo>
                    <a:pt x="1229573" y="0"/>
                  </a:moveTo>
                  <a:cubicBezTo>
                    <a:pt x="1229573" y="0"/>
                    <a:pt x="2170965" y="642363"/>
                    <a:pt x="2406313" y="1496275"/>
                  </a:cubicBezTo>
                  <a:lnTo>
                    <a:pt x="2406953" y="1499327"/>
                  </a:lnTo>
                  <a:lnTo>
                    <a:pt x="2406953" y="2172067"/>
                  </a:lnTo>
                  <a:lnTo>
                    <a:pt x="36154" y="2172067"/>
                  </a:lnTo>
                  <a:lnTo>
                    <a:pt x="13809" y="2065529"/>
                  </a:lnTo>
                  <a:cubicBezTo>
                    <a:pt x="4803" y="2002533"/>
                    <a:pt x="0" y="1938616"/>
                    <a:pt x="0" y="1873933"/>
                  </a:cubicBezTo>
                  <a:cubicBezTo>
                    <a:pt x="0" y="839004"/>
                    <a:pt x="1229573" y="0"/>
                    <a:pt x="1229573" y="0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3" name="Textur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0693" y="624917"/>
            <a:ext cx="6201379" cy="121544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/>
              <a:t>PROBLEM STATEMENT</a:t>
            </a:r>
            <a:endParaRPr lang="en-US"/>
          </a:p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23290" y="1599565"/>
            <a:ext cx="10715625" cy="308229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indent="-228600" algn="ctr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u="sng" dirty="0">
                <a:latin typeface="Cambria" panose="02040503050406030204" charset="0"/>
                <a:cs typeface="Cambria" panose="02040503050406030204" charset="0"/>
              </a:rPr>
              <a:t>Problem Definition</a:t>
            </a:r>
            <a:r>
              <a:rPr lang="en-US" sz="2400" b="1" u="sng" dirty="0">
                <a:latin typeface="Cambria" panose="02040503050406030204" charset="0"/>
                <a:cs typeface="Cambria" panose="02040503050406030204" charset="0"/>
              </a:rPr>
              <a:t> </a:t>
            </a:r>
            <a:endParaRPr lang="en-US" sz="2400" b="1" u="sng" dirty="0">
              <a:latin typeface="Cambria" panose="02040503050406030204" charset="0"/>
              <a:cs typeface="Cambria" panose="02040503050406030204" charset="0"/>
            </a:endParaRPr>
          </a:p>
          <a:p>
            <a:pPr indent="-228600" algn="ctr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mbria" panose="02040503050406030204" charset="0"/>
                <a:cs typeface="Cambria" panose="02040503050406030204" charset="0"/>
              </a:rPr>
              <a:t>        The breathing tube will prevent the patient from eating normally, so a different tube that provides nutrients, may be inserted into their vein. Patients who are on long-term ventilation may require a feeding tube directly inserted into the nose or mouth, or through a hole made in the stomach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pPr indent="-228600" algn="ctr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u="sng" dirty="0">
                <a:latin typeface="Cambria" panose="02040503050406030204" charset="0"/>
                <a:cs typeface="Cambria" panose="02040503050406030204" charset="0"/>
              </a:rPr>
              <a:t>Effects of the Problem</a:t>
            </a:r>
            <a:r>
              <a:rPr lang="en-US" sz="2400" b="1" u="sng" dirty="0">
                <a:latin typeface="Cambria" panose="02040503050406030204" charset="0"/>
                <a:cs typeface="Cambria" panose="02040503050406030204" charset="0"/>
              </a:rPr>
              <a:t> </a:t>
            </a:r>
            <a:endParaRPr lang="en-US" sz="2400" b="1" u="sng" dirty="0">
              <a:latin typeface="Cambria" panose="02040503050406030204" charset="0"/>
              <a:cs typeface="Cambria" panose="02040503050406030204" charset="0"/>
            </a:endParaRPr>
          </a:p>
          <a:p>
            <a:pPr indent="-228600" algn="ctr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mbria" panose="02040503050406030204" charset="0"/>
                <a:cs typeface="Cambria" panose="02040503050406030204" charset="0"/>
              </a:rPr>
              <a:t>       The medical team that closely monitors patients on a ventilator includes: doctors, nurses, respiratory therapists, X-ray technicians, and more.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pPr indent="-228600" algn="ctr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u="sng" dirty="0">
                <a:latin typeface="Cambria" panose="02040503050406030204" charset="0"/>
                <a:cs typeface="Cambria" panose="02040503050406030204" charset="0"/>
              </a:rPr>
              <a:t>Current Solution </a:t>
            </a:r>
            <a:endParaRPr lang="en-US" sz="2400" u="sng" dirty="0">
              <a:latin typeface="Cambria" panose="02040503050406030204" charset="0"/>
              <a:cs typeface="Cambria" panose="02040503050406030204" charset="0"/>
            </a:endParaRPr>
          </a:p>
          <a:p>
            <a:pPr indent="-228600" algn="ctr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Cambria" panose="02040503050406030204" charset="0"/>
                <a:cs typeface="Cambria" panose="02040503050406030204" charset="0"/>
              </a:rPr>
              <a:t>              In patients with functional gastrointestinal tract, who cannot or will not eat, enteral feeding is the preferred method. They need someone to feed  them and we should regularly monitor them</a:t>
            </a:r>
            <a:r>
              <a:rPr lang="en-US" altLang="zh-CN" sz="2400" dirty="0">
                <a:latin typeface="Cambria" panose="02040503050406030204" charset="0"/>
                <a:cs typeface="Cambria" panose="02040503050406030204" charset="0"/>
              </a:rPr>
              <a:t> </a:t>
            </a:r>
            <a:endParaRPr lang="en-US" altLang="zh-CN" sz="2400" dirty="0">
              <a:latin typeface="Cambria" panose="02040503050406030204" charset="0"/>
              <a:cs typeface="Cambria" panose="02040503050406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Color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Graphic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31" name="Textur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8060" y="255905"/>
            <a:ext cx="5135245" cy="1325880"/>
          </a:xfrm>
        </p:spPr>
        <p:txBody>
          <a:bodyPr anchor="b">
            <a:normAutofit/>
          </a:bodyPr>
          <a:lstStyle/>
          <a:p>
            <a:r>
              <a:rPr lang="en-US" b="1" dirty="0">
                <a:ea typeface="+mj-lt"/>
                <a:cs typeface="+mj-lt"/>
              </a:rPr>
              <a:t>NOVELTY </a:t>
            </a:r>
            <a:endParaRPr lang="en-US" dirty="0"/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595" y="1581150"/>
            <a:ext cx="6279515" cy="466915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We are building an auto feed  technology  to this  ICU patients.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We are  automating  this  using IOT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We are  monitoring  glucose  level 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 err="1">
                <a:latin typeface="Cambria" panose="02040503050406030204" charset="0"/>
                <a:ea typeface="+mn-lt"/>
                <a:cs typeface="Cambria" panose="02040503050406030204" charset="0"/>
              </a:rPr>
              <a:t>Analysing</a:t>
            </a:r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  previous  existence  of  food  in body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Food existence in the body will be checked and  we will  automatically able to feed the  patients  once their  stomach  is empty.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1815" y="1524635"/>
            <a:ext cx="3712845" cy="34251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/>
          <p:cNvGrpSpPr>
            <a:grpSpLocks noGrp="1" noRot="1" noChangeAspect="1" noMove="1" noResize="1" noUngrp="1"/>
          </p:cNvGrpSpPr>
          <p:nvPr/>
        </p:nvGrpSpPr>
        <p:grpSpPr>
          <a:xfrm>
            <a:off x="6744625" y="685620"/>
            <a:ext cx="5444327" cy="6049020"/>
            <a:chOff x="6744625" y="685620"/>
            <a:chExt cx="5444327" cy="6049020"/>
          </a:xfrm>
        </p:grpSpPr>
        <p:sp>
          <p:nvSpPr>
            <p:cNvPr id="14" name="Oval 13"/>
            <p:cNvSpPr/>
            <p:nvPr/>
          </p:nvSpPr>
          <p:spPr>
            <a:xfrm>
              <a:off x="9737132" y="6155147"/>
              <a:ext cx="227139" cy="22713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Graphic 9"/>
            <p:cNvSpPr/>
            <p:nvPr/>
          </p:nvSpPr>
          <p:spPr>
            <a:xfrm>
              <a:off x="6744625" y="967196"/>
              <a:ext cx="2116766" cy="211676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Graphic 18"/>
            <p:cNvSpPr/>
            <p:nvPr/>
          </p:nvSpPr>
          <p:spPr>
            <a:xfrm rot="18900000">
              <a:off x="9618226" y="3599573"/>
              <a:ext cx="2057060" cy="3135067"/>
            </a:xfrm>
            <a:custGeom>
              <a:avLst/>
              <a:gdLst>
                <a:gd name="connsiteX0" fmla="*/ 3413379 w 3413378"/>
                <a:gd name="connsiteY0" fmla="*/ 3266028 h 6532054"/>
                <a:gd name="connsiteX1" fmla="*/ 1706689 w 3413378"/>
                <a:gd name="connsiteY1" fmla="*/ 6532055 h 6532054"/>
                <a:gd name="connsiteX2" fmla="*/ 0 w 3413378"/>
                <a:gd name="connsiteY2" fmla="*/ 3266028 h 6532054"/>
                <a:gd name="connsiteX3" fmla="*/ 1706689 w 3413378"/>
                <a:gd name="connsiteY3" fmla="*/ 0 h 6532054"/>
                <a:gd name="connsiteX4" fmla="*/ 3413379 w 3413378"/>
                <a:gd name="connsiteY4" fmla="*/ 3266028 h 65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3378" h="6532054">
                  <a:moveTo>
                    <a:pt x="3413379" y="3266028"/>
                  </a:moveTo>
                  <a:cubicBezTo>
                    <a:pt x="3413379" y="5069777"/>
                    <a:pt x="1706689" y="6532055"/>
                    <a:pt x="1706689" y="6532055"/>
                  </a:cubicBezTo>
                  <a:cubicBezTo>
                    <a:pt x="1706689" y="6532055"/>
                    <a:pt x="0" y="5069777"/>
                    <a:pt x="0" y="3266028"/>
                  </a:cubicBezTo>
                  <a:cubicBezTo>
                    <a:pt x="0" y="1462278"/>
                    <a:pt x="1706689" y="0"/>
                    <a:pt x="1706689" y="0"/>
                  </a:cubicBezTo>
                  <a:cubicBezTo>
                    <a:pt x="1706689" y="0"/>
                    <a:pt x="3413379" y="1462278"/>
                    <a:pt x="3413379" y="3266028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8636262" y="685620"/>
              <a:ext cx="265579" cy="265579"/>
            </a:xfrm>
            <a:prstGeom prst="ellipse">
              <a:avLst/>
            </a:pr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11660221" y="1219177"/>
              <a:ext cx="528731" cy="1057462"/>
            </a:xfrm>
            <a:custGeom>
              <a:avLst/>
              <a:gdLst>
                <a:gd name="connsiteX0" fmla="*/ 528731 w 528731"/>
                <a:gd name="connsiteY0" fmla="*/ 0 h 1057462"/>
                <a:gd name="connsiteX1" fmla="*/ 528731 w 528731"/>
                <a:gd name="connsiteY1" fmla="*/ 1057462 h 1057462"/>
                <a:gd name="connsiteX2" fmla="*/ 0 w 528731"/>
                <a:gd name="connsiteY2" fmla="*/ 528731 h 1057462"/>
                <a:gd name="connsiteX3" fmla="*/ 528731 w 528731"/>
                <a:gd name="connsiteY3" fmla="*/ 0 h 105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731" h="1057462">
                  <a:moveTo>
                    <a:pt x="528731" y="0"/>
                  </a:moveTo>
                  <a:lnTo>
                    <a:pt x="528731" y="1057462"/>
                  </a:lnTo>
                  <a:cubicBezTo>
                    <a:pt x="236721" y="1057462"/>
                    <a:pt x="0" y="820741"/>
                    <a:pt x="0" y="528731"/>
                  </a:cubicBezTo>
                  <a:cubicBezTo>
                    <a:pt x="0" y="236721"/>
                    <a:pt x="236721" y="0"/>
                    <a:pt x="528731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Textur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8020"/>
            <a:ext cx="6591935" cy="1325880"/>
          </a:xfrm>
        </p:spPr>
        <p:txBody>
          <a:bodyPr>
            <a:normAutofit/>
          </a:bodyPr>
          <a:lstStyle/>
          <a:p>
            <a:r>
              <a:rPr lang="en-US" dirty="0"/>
              <a:t>LITERATURE SURVEY</a:t>
            </a:r>
            <a:endParaRPr lang="en-US" dirty="0"/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96713"/>
            <a:ext cx="5895581" cy="408025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Research works:</a:t>
            </a:r>
            <a:endParaRPr lang="en-US" b="1" dirty="0"/>
          </a:p>
          <a:p>
            <a:r>
              <a:rPr lang="en-US" b="1" dirty="0">
                <a:ea typeface="+mn-lt"/>
                <a:cs typeface="+mn-lt"/>
                <a:hlinkClick r:id="rId2"/>
              </a:rPr>
              <a:t>https://scholarworks.waldenu.edu/cgi/viewcontent.cgi?article=3454&amp;context=dissertations</a:t>
            </a:r>
            <a:endParaRPr lang="en-US" b="1" dirty="0"/>
          </a:p>
          <a:p>
            <a:r>
              <a:rPr lang="en-US" b="1" dirty="0">
                <a:ea typeface="+mn-lt"/>
                <a:cs typeface="+mn-lt"/>
                <a:hlinkClick r:id="rId3"/>
              </a:rPr>
              <a:t>https://www.researchgate.net/publication/283076188_Exploring_the_Enteral_Feeding_Practices_Used_by_Critical_Care_Nurses_A_Dissertation</a:t>
            </a:r>
            <a:endParaRPr lang="en-US" b="1" dirty="0"/>
          </a:p>
          <a:p>
            <a:r>
              <a:rPr lang="en-US" b="1" dirty="0">
                <a:ea typeface="+mn-lt"/>
                <a:cs typeface="+mn-lt"/>
                <a:hlinkClick r:id="rId4"/>
              </a:rPr>
              <a:t>https://research-repository.griffith.edu.au/bitstream/handle/10072/389756/Rattray,%20Megan_Final%20Thesis_redacted.pdf?sequence=4</a:t>
            </a:r>
            <a:endParaRPr lang="en-US" b="1" dirty="0"/>
          </a:p>
          <a:p>
            <a:endParaRPr lang="en-US" b="1" dirty="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5"/>
          <a:srcRect l="37001" r="-2" b="-2"/>
          <a:stretch>
            <a:fillRect/>
          </a:stretch>
        </p:blipFill>
        <p:spPr>
          <a:xfrm>
            <a:off x="7048316" y="1135173"/>
            <a:ext cx="3871774" cy="3871774"/>
          </a:xfrm>
          <a:custGeom>
            <a:avLst/>
            <a:gdLst/>
            <a:ahLst/>
            <a:cxnLst/>
            <a:rect l="l" t="t" r="r" b="b"/>
            <a:pathLst>
              <a:path w="3129592" h="3129592">
                <a:moveTo>
                  <a:pt x="1564796" y="0"/>
                </a:moveTo>
                <a:cubicBezTo>
                  <a:pt x="2429009" y="0"/>
                  <a:pt x="3129592" y="700583"/>
                  <a:pt x="3129592" y="1564796"/>
                </a:cubicBezTo>
                <a:cubicBezTo>
                  <a:pt x="3129592" y="2429009"/>
                  <a:pt x="2429009" y="3129592"/>
                  <a:pt x="1564796" y="3129592"/>
                </a:cubicBezTo>
                <a:cubicBezTo>
                  <a:pt x="700583" y="3129592"/>
                  <a:pt x="0" y="2429009"/>
                  <a:pt x="0" y="1564796"/>
                </a:cubicBezTo>
                <a:cubicBezTo>
                  <a:pt x="0" y="700583"/>
                  <a:pt x="700583" y="0"/>
                  <a:pt x="1564796" y="0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Color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2" name="Group 31"/>
          <p:cNvGrpSpPr>
            <a:grpSpLocks noGrp="1" noRot="1" noChangeAspect="1" noMove="1" noResize="1" noUngrp="1"/>
          </p:cNvGrpSpPr>
          <p:nvPr/>
        </p:nvGrpSpPr>
        <p:grpSpPr>
          <a:xfrm>
            <a:off x="6744625" y="685620"/>
            <a:ext cx="5444327" cy="6049020"/>
            <a:chOff x="6744625" y="685620"/>
            <a:chExt cx="5444327" cy="6049020"/>
          </a:xfrm>
        </p:grpSpPr>
        <p:sp>
          <p:nvSpPr>
            <p:cNvPr id="33" name="Oval 32"/>
            <p:cNvSpPr/>
            <p:nvPr/>
          </p:nvSpPr>
          <p:spPr>
            <a:xfrm>
              <a:off x="9737132" y="6155147"/>
              <a:ext cx="227139" cy="22713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Graphic 9"/>
            <p:cNvSpPr/>
            <p:nvPr/>
          </p:nvSpPr>
          <p:spPr>
            <a:xfrm>
              <a:off x="6744625" y="967196"/>
              <a:ext cx="2116766" cy="211676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Graphic 18"/>
            <p:cNvSpPr/>
            <p:nvPr/>
          </p:nvSpPr>
          <p:spPr>
            <a:xfrm rot="18900000">
              <a:off x="9618226" y="3599573"/>
              <a:ext cx="2057060" cy="3135067"/>
            </a:xfrm>
            <a:custGeom>
              <a:avLst/>
              <a:gdLst>
                <a:gd name="connsiteX0" fmla="*/ 3413379 w 3413378"/>
                <a:gd name="connsiteY0" fmla="*/ 3266028 h 6532054"/>
                <a:gd name="connsiteX1" fmla="*/ 1706689 w 3413378"/>
                <a:gd name="connsiteY1" fmla="*/ 6532055 h 6532054"/>
                <a:gd name="connsiteX2" fmla="*/ 0 w 3413378"/>
                <a:gd name="connsiteY2" fmla="*/ 3266028 h 6532054"/>
                <a:gd name="connsiteX3" fmla="*/ 1706689 w 3413378"/>
                <a:gd name="connsiteY3" fmla="*/ 0 h 6532054"/>
                <a:gd name="connsiteX4" fmla="*/ 3413379 w 3413378"/>
                <a:gd name="connsiteY4" fmla="*/ 3266028 h 65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3378" h="6532054">
                  <a:moveTo>
                    <a:pt x="3413379" y="3266028"/>
                  </a:moveTo>
                  <a:cubicBezTo>
                    <a:pt x="3413379" y="5069777"/>
                    <a:pt x="1706689" y="6532055"/>
                    <a:pt x="1706689" y="6532055"/>
                  </a:cubicBezTo>
                  <a:cubicBezTo>
                    <a:pt x="1706689" y="6532055"/>
                    <a:pt x="0" y="5069777"/>
                    <a:pt x="0" y="3266028"/>
                  </a:cubicBezTo>
                  <a:cubicBezTo>
                    <a:pt x="0" y="1462278"/>
                    <a:pt x="1706689" y="0"/>
                    <a:pt x="1706689" y="0"/>
                  </a:cubicBezTo>
                  <a:cubicBezTo>
                    <a:pt x="1706689" y="0"/>
                    <a:pt x="3413379" y="1462278"/>
                    <a:pt x="3413379" y="3266028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8636262" y="685620"/>
              <a:ext cx="265579" cy="265579"/>
            </a:xfrm>
            <a:prstGeom prst="ellipse">
              <a:avLst/>
            </a:pr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Freeform: Shape 36"/>
            <p:cNvSpPr/>
            <p:nvPr/>
          </p:nvSpPr>
          <p:spPr>
            <a:xfrm>
              <a:off x="11660221" y="1219177"/>
              <a:ext cx="528731" cy="1057462"/>
            </a:xfrm>
            <a:custGeom>
              <a:avLst/>
              <a:gdLst>
                <a:gd name="connsiteX0" fmla="*/ 528731 w 528731"/>
                <a:gd name="connsiteY0" fmla="*/ 0 h 1057462"/>
                <a:gd name="connsiteX1" fmla="*/ 528731 w 528731"/>
                <a:gd name="connsiteY1" fmla="*/ 1057462 h 1057462"/>
                <a:gd name="connsiteX2" fmla="*/ 0 w 528731"/>
                <a:gd name="connsiteY2" fmla="*/ 528731 h 1057462"/>
                <a:gd name="connsiteX3" fmla="*/ 528731 w 528731"/>
                <a:gd name="connsiteY3" fmla="*/ 0 h 105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731" h="1057462">
                  <a:moveTo>
                    <a:pt x="528731" y="0"/>
                  </a:moveTo>
                  <a:lnTo>
                    <a:pt x="528731" y="1057462"/>
                  </a:lnTo>
                  <a:cubicBezTo>
                    <a:pt x="236721" y="1057462"/>
                    <a:pt x="0" y="820741"/>
                    <a:pt x="0" y="528731"/>
                  </a:cubicBezTo>
                  <a:cubicBezTo>
                    <a:pt x="0" y="236721"/>
                    <a:pt x="236721" y="0"/>
                    <a:pt x="528731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9" name="Textur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38100"/>
            <a:ext cx="12188952" cy="685800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8020"/>
            <a:ext cx="6847205" cy="1325880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PROPOSED SYSTEM </a:t>
            </a:r>
            <a:endParaRPr lang="en-US"/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487170"/>
            <a:ext cx="7933690" cy="512826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In this project, we are designing auto palliative feeding technology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In order to check the food level in patient, we check their glucose level in their body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Simultaneously, we check food level using Thermal camera to identify whether they have sufficient in their body or not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If the patient doesn’t have enough amount of food, we automated the feeding using IOT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In the existing system there is no automated nutrient feeding is done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Once in every 15min nurses will go and monitor the patient and will manually set the tube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 rotWithShape="1">
          <a:blip r:embed="rId2"/>
          <a:srcRect l="30915" r="2336" b="1"/>
          <a:stretch>
            <a:fillRect/>
          </a:stretch>
        </p:blipFill>
        <p:spPr>
          <a:xfrm>
            <a:off x="8636000" y="1487170"/>
            <a:ext cx="3396615" cy="3890010"/>
          </a:xfrm>
          <a:custGeom>
            <a:avLst/>
            <a:gdLst/>
            <a:ahLst/>
            <a:cxnLst/>
            <a:rect l="l" t="t" r="r" b="b"/>
            <a:pathLst>
              <a:path w="3129592" h="3129592">
                <a:moveTo>
                  <a:pt x="1564796" y="0"/>
                </a:moveTo>
                <a:cubicBezTo>
                  <a:pt x="2429009" y="0"/>
                  <a:pt x="3129592" y="700583"/>
                  <a:pt x="3129592" y="1564796"/>
                </a:cubicBezTo>
                <a:cubicBezTo>
                  <a:pt x="3129592" y="2429009"/>
                  <a:pt x="2429009" y="3129592"/>
                  <a:pt x="1564796" y="3129592"/>
                </a:cubicBezTo>
                <a:cubicBezTo>
                  <a:pt x="700583" y="3129592"/>
                  <a:pt x="0" y="2429009"/>
                  <a:pt x="0" y="1564796"/>
                </a:cubicBezTo>
                <a:cubicBezTo>
                  <a:pt x="0" y="700583"/>
                  <a:pt x="700583" y="0"/>
                  <a:pt x="1564796" y="0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Color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Graphic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291818" y="16444"/>
            <a:ext cx="6893328" cy="6846993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4" name="Textur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065" y="281940"/>
            <a:ext cx="4834255" cy="1342390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dirty="0"/>
          </a:p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0" y="1292225"/>
            <a:ext cx="4640580" cy="491299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normAutofit/>
          </a:bodyPr>
          <a:lstStyle/>
          <a:p>
            <a:pPr indent="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3200" b="1" dirty="0"/>
              <a:t>methedlogy:</a:t>
            </a:r>
            <a:endParaRPr lang="en-US" sz="3200" b="1" dirty="0"/>
          </a:p>
          <a:p>
            <a:pPr indent="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3200" b="1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latin typeface="Cambria" panose="02040503050406030204" charset="0"/>
                <a:cs typeface="Cambria" panose="02040503050406030204" charset="0"/>
              </a:rPr>
              <a:t>we are using glucometer and thermal image camera to check the </a:t>
            </a:r>
            <a:r>
              <a:rPr lang="en-US" sz="2400" b="1" dirty="0" err="1">
                <a:latin typeface="Cambria" panose="02040503050406030204" charset="0"/>
                <a:cs typeface="Cambria" panose="02040503050406030204" charset="0"/>
              </a:rPr>
              <a:t>existance</a:t>
            </a:r>
            <a:r>
              <a:rPr lang="en-US" sz="2400" b="1" dirty="0">
                <a:latin typeface="Cambria" panose="02040503050406030204" charset="0"/>
                <a:cs typeface="Cambria" panose="02040503050406030204" charset="0"/>
              </a:rPr>
              <a:t> of food in patients body</a:t>
            </a:r>
            <a:endParaRPr lang="en-US" sz="2400" b="1" dirty="0">
              <a:latin typeface="Cambria" panose="02040503050406030204" charset="0"/>
              <a:cs typeface="Cambria" panose="02040503050406030204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latin typeface="Cambria" panose="02040503050406030204" charset="0"/>
                <a:cs typeface="Cambria" panose="02040503050406030204" charset="0"/>
              </a:rPr>
              <a:t>if there is no food in the body using the robotic arm the food will be supplied to the patient</a:t>
            </a:r>
            <a:endParaRPr lang="en-US" sz="2400" b="1" dirty="0">
              <a:latin typeface="Cambria" panose="02040503050406030204" charset="0"/>
              <a:cs typeface="Cambria" panose="02040503050406030204" charset="0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180" y="1260473"/>
            <a:ext cx="5436249" cy="41076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703551"/>
          </a:xfrm>
        </p:spPr>
        <p:txBody>
          <a:bodyPr/>
          <a:lstStyle/>
          <a:p>
            <a:r>
              <a:rPr lang="en-US" dirty="0" smtClean="0"/>
              <a:t>DESIGN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82" y="1779351"/>
            <a:ext cx="4399146" cy="305448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256" y="1741250"/>
            <a:ext cx="4001310" cy="30544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Graphic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6" name="Textur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58825"/>
            <a:ext cx="7531735" cy="1325880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COMPONENTS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3540" y="2458528"/>
            <a:ext cx="4503557" cy="38044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Glucometer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Pulse sensor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Raspberry  pi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Thermal  image  camera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Temperature  senor 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2410" y="766445"/>
            <a:ext cx="3792220" cy="247078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8675" y="4185285"/>
            <a:ext cx="4465955" cy="19424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Background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Color Fill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8" name="Group 13"/>
          <p:cNvGrpSpPr>
            <a:grpSpLocks noGrp="1" noRot="1" noChangeAspect="1" noMove="1" noResize="1" noUngrp="1"/>
          </p:cNvGrpSpPr>
          <p:nvPr/>
        </p:nvGrpSpPr>
        <p:grpSpPr>
          <a:xfrm>
            <a:off x="7187143" y="0"/>
            <a:ext cx="5001809" cy="3481385"/>
            <a:chOff x="7187143" y="0"/>
            <a:chExt cx="5001809" cy="3481385"/>
          </a:xfrm>
        </p:grpSpPr>
        <p:sp>
          <p:nvSpPr>
            <p:cNvPr id="15" name="Graphic 9"/>
            <p:cNvSpPr/>
            <p:nvPr/>
          </p:nvSpPr>
          <p:spPr>
            <a:xfrm>
              <a:off x="7187143" y="484365"/>
              <a:ext cx="1603949" cy="1603948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Oval 15"/>
            <p:cNvSpPr/>
            <p:nvPr/>
          </p:nvSpPr>
          <p:spPr>
            <a:xfrm>
              <a:off x="11537820" y="3215806"/>
              <a:ext cx="265579" cy="265579"/>
            </a:xfrm>
            <a:prstGeom prst="ellipse">
              <a:avLst/>
            </a:pr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Freeform: Shape 16"/>
            <p:cNvSpPr/>
            <p:nvPr/>
          </p:nvSpPr>
          <p:spPr>
            <a:xfrm>
              <a:off x="10052849" y="0"/>
              <a:ext cx="1303285" cy="962498"/>
            </a:xfrm>
            <a:custGeom>
              <a:avLst/>
              <a:gdLst>
                <a:gd name="connsiteX0" fmla="*/ 0 w 1303285"/>
                <a:gd name="connsiteY0" fmla="*/ 0 h 962498"/>
                <a:gd name="connsiteX1" fmla="*/ 1303285 w 1303285"/>
                <a:gd name="connsiteY1" fmla="*/ 0 h 962498"/>
                <a:gd name="connsiteX2" fmla="*/ 1298420 w 1303285"/>
                <a:gd name="connsiteY2" fmla="*/ 67508 h 962498"/>
                <a:gd name="connsiteX3" fmla="*/ 651642 w 1303285"/>
                <a:gd name="connsiteY3" fmla="*/ 962498 h 962498"/>
                <a:gd name="connsiteX4" fmla="*/ 4865 w 1303285"/>
                <a:gd name="connsiteY4" fmla="*/ 67508 h 96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3285" h="962498">
                  <a:moveTo>
                    <a:pt x="0" y="0"/>
                  </a:moveTo>
                  <a:lnTo>
                    <a:pt x="1303285" y="0"/>
                  </a:lnTo>
                  <a:lnTo>
                    <a:pt x="1298420" y="67508"/>
                  </a:lnTo>
                  <a:cubicBezTo>
                    <a:pt x="1226555" y="570204"/>
                    <a:pt x="651642" y="962498"/>
                    <a:pt x="651642" y="962498"/>
                  </a:cubicBezTo>
                  <a:cubicBezTo>
                    <a:pt x="651642" y="962498"/>
                    <a:pt x="76729" y="570204"/>
                    <a:pt x="4865" y="67508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/>
            <p:cNvSpPr/>
            <p:nvPr/>
          </p:nvSpPr>
          <p:spPr>
            <a:xfrm>
              <a:off x="11660221" y="2032025"/>
              <a:ext cx="528731" cy="1057462"/>
            </a:xfrm>
            <a:custGeom>
              <a:avLst/>
              <a:gdLst>
                <a:gd name="connsiteX0" fmla="*/ 528731 w 528731"/>
                <a:gd name="connsiteY0" fmla="*/ 0 h 1057462"/>
                <a:gd name="connsiteX1" fmla="*/ 528731 w 528731"/>
                <a:gd name="connsiteY1" fmla="*/ 1057462 h 1057462"/>
                <a:gd name="connsiteX2" fmla="*/ 0 w 528731"/>
                <a:gd name="connsiteY2" fmla="*/ 528731 h 1057462"/>
                <a:gd name="connsiteX3" fmla="*/ 528731 w 528731"/>
                <a:gd name="connsiteY3" fmla="*/ 0 h 105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731" h="1057462">
                  <a:moveTo>
                    <a:pt x="528731" y="0"/>
                  </a:moveTo>
                  <a:lnTo>
                    <a:pt x="528731" y="1057462"/>
                  </a:lnTo>
                  <a:cubicBezTo>
                    <a:pt x="236721" y="1057462"/>
                    <a:pt x="0" y="820741"/>
                    <a:pt x="0" y="528731"/>
                  </a:cubicBezTo>
                  <a:cubicBezTo>
                    <a:pt x="0" y="236721"/>
                    <a:pt x="236721" y="0"/>
                    <a:pt x="528731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8665922" y="253625"/>
              <a:ext cx="265579" cy="265579"/>
            </a:xfrm>
            <a:prstGeom prst="ellipse">
              <a:avLst/>
            </a:pr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0" name="Textur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58952"/>
            <a:ext cx="5351843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BUDGET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0"/>
            <a:ext cx="5351843" cy="39867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Cost will  take  around  1.8lak </a:t>
            </a:r>
            <a:endParaRPr lang="en-US" sz="240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Glucometer – 12,000 </a:t>
            </a:r>
            <a:endParaRPr lang="en-US" sz="240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Pressure  sensor – 17,000 </a:t>
            </a:r>
            <a:endParaRPr lang="en-US" sz="240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Raspberry  pi – 9,000 </a:t>
            </a:r>
            <a:endParaRPr lang="en-US" sz="240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Thermal  image  camera  - 70,000 </a:t>
            </a:r>
            <a:endParaRPr lang="en-US" sz="240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ea typeface="+mn-lt"/>
                <a:cs typeface="Cambria" panose="02040503050406030204" charset="0"/>
              </a:rPr>
              <a:t>Temperature  senor – 2,000</a:t>
            </a:r>
            <a:endParaRPr lang="en-US" sz="24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2400" b="1" dirty="0">
                <a:latin typeface="Cambria" panose="02040503050406030204" charset="0"/>
                <a:cs typeface="Cambria" panose="02040503050406030204" charset="0"/>
              </a:rPr>
              <a:t>solenoid valve -2,000</a:t>
            </a:r>
            <a:endParaRPr lang="en-US" sz="2400" b="1" dirty="0">
              <a:latin typeface="Cambria" panose="02040503050406030204" charset="0"/>
              <a:cs typeface="Cambria" panose="02040503050406030204" charset="0"/>
            </a:endParaRPr>
          </a:p>
          <a:p>
            <a:pPr marL="0" indent="0">
              <a:buNone/>
            </a:pPr>
            <a:endParaRPr lang="en-US" sz="2400" b="1" dirty="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2"/>
          <a:srcRect l="5630" r="38619" b="-1"/>
          <a:stretch>
            <a:fillRect/>
          </a:stretch>
        </p:blipFill>
        <p:spPr>
          <a:xfrm>
            <a:off x="6279848" y="758804"/>
            <a:ext cx="3301338" cy="3301338"/>
          </a:xfrm>
          <a:custGeom>
            <a:avLst/>
            <a:gdLst/>
            <a:ahLst/>
            <a:cxnLst/>
            <a:rect l="l" t="t" r="r" b="b"/>
            <a:pathLst>
              <a:path w="3129592" h="3129592">
                <a:moveTo>
                  <a:pt x="1564796" y="0"/>
                </a:moveTo>
                <a:cubicBezTo>
                  <a:pt x="2429009" y="0"/>
                  <a:pt x="3129592" y="700583"/>
                  <a:pt x="3129592" y="1564796"/>
                </a:cubicBezTo>
                <a:cubicBezTo>
                  <a:pt x="3129592" y="2429009"/>
                  <a:pt x="2429009" y="3129592"/>
                  <a:pt x="1564796" y="3129592"/>
                </a:cubicBezTo>
                <a:cubicBezTo>
                  <a:pt x="700583" y="3129592"/>
                  <a:pt x="0" y="2429009"/>
                  <a:pt x="0" y="1564796"/>
                </a:cubicBezTo>
                <a:cubicBezTo>
                  <a:pt x="0" y="700583"/>
                  <a:pt x="700583" y="0"/>
                  <a:pt x="1564796" y="0"/>
                </a:cubicBezTo>
                <a:close/>
              </a:path>
            </a:pathLst>
          </a:custGeom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3"/>
          <a:srcRect l="9786" r="20217" b="4"/>
          <a:stretch>
            <a:fillRect/>
          </a:stretch>
        </p:blipFill>
        <p:spPr>
          <a:xfrm>
            <a:off x="8460216" y="3384457"/>
            <a:ext cx="2940840" cy="2969595"/>
          </a:xfrm>
          <a:custGeom>
            <a:avLst/>
            <a:gdLst/>
            <a:ahLst/>
            <a:cxnLst/>
            <a:rect l="l" t="t" r="r" b="b"/>
            <a:pathLst>
              <a:path w="3129592" h="3129592">
                <a:moveTo>
                  <a:pt x="1564796" y="0"/>
                </a:moveTo>
                <a:cubicBezTo>
                  <a:pt x="2429009" y="0"/>
                  <a:pt x="3129592" y="700583"/>
                  <a:pt x="3129592" y="1564796"/>
                </a:cubicBezTo>
                <a:cubicBezTo>
                  <a:pt x="3129592" y="2429009"/>
                  <a:pt x="2429009" y="3129592"/>
                  <a:pt x="1564796" y="3129592"/>
                </a:cubicBezTo>
                <a:cubicBezTo>
                  <a:pt x="700583" y="3129592"/>
                  <a:pt x="0" y="2429009"/>
                  <a:pt x="0" y="1564796"/>
                </a:cubicBezTo>
                <a:cubicBezTo>
                  <a:pt x="0" y="700583"/>
                  <a:pt x="700583" y="0"/>
                  <a:pt x="1564796" y="0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VTI">
  <a:themeElements>
    <a:clrScheme name="Tropic">
      <a:dk1>
        <a:srgbClr val="000000"/>
      </a:dk1>
      <a:lt1>
        <a:sysClr val="window" lastClr="FFFFFF"/>
      </a:lt1>
      <a:dk2>
        <a:srgbClr val="09392F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68E74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0</TotalTime>
  <Words>3239</Words>
  <Application>WPS Presentation</Application>
  <PresentationFormat>Widescreen</PresentationFormat>
  <Paragraphs>94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33" baseType="lpstr">
      <vt:lpstr>Arial</vt:lpstr>
      <vt:lpstr>SimSun</vt:lpstr>
      <vt:lpstr>Wingdings</vt:lpstr>
      <vt:lpstr>Century Schoolbook</vt:lpstr>
      <vt:lpstr>Gill Sans Nova</vt:lpstr>
      <vt:lpstr>Segoe Print</vt:lpstr>
      <vt:lpstr>Microsoft YaHei</vt:lpstr>
      <vt:lpstr>Arial Unicode MS</vt:lpstr>
      <vt:lpstr>Calibri</vt:lpstr>
      <vt:lpstr>Century Gothic</vt:lpstr>
      <vt:lpstr>Arial Narrow</vt:lpstr>
      <vt:lpstr>Agency FB</vt:lpstr>
      <vt:lpstr>Algerian</vt:lpstr>
      <vt:lpstr>Bahnschrift SemiLight</vt:lpstr>
      <vt:lpstr>Bahnschrift SemiLight Condensed</vt:lpstr>
      <vt:lpstr>Bahnschrift SemiLight SemiCondensed</vt:lpstr>
      <vt:lpstr>Bodoni MT</vt:lpstr>
      <vt:lpstr>Blackadder ITC</vt:lpstr>
      <vt:lpstr>Bradley Hand ITC</vt:lpstr>
      <vt:lpstr>Cambria</vt:lpstr>
      <vt:lpstr>Bodoni MT Poster Compressed</vt:lpstr>
      <vt:lpstr>TropicVTI</vt:lpstr>
      <vt:lpstr>PROFESSOR AND HEAD INFORMATION TECHNOLOGY</vt:lpstr>
      <vt:lpstr>PROBLEM STATEMENT</vt:lpstr>
      <vt:lpstr>NOVELTY </vt:lpstr>
      <vt:lpstr>LITERATURE SURVEY</vt:lpstr>
      <vt:lpstr>PROPOSED SYSTEM </vt:lpstr>
      <vt:lpstr>METHODOLOGY  </vt:lpstr>
      <vt:lpstr>DESIGN</vt:lpstr>
      <vt:lpstr>COMPONENTS REQUIRED</vt:lpstr>
      <vt:lpstr>BUDGET</vt:lpstr>
      <vt:lpstr>COMMERCIALIZATION </vt:lpstr>
      <vt:lpstr>THANK YOU 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lethika.rajeshkanna</cp:lastModifiedBy>
  <cp:revision>181</cp:revision>
  <dcterms:created xsi:type="dcterms:W3CDTF">2022-05-07T09:17:00Z</dcterms:created>
  <dcterms:modified xsi:type="dcterms:W3CDTF">2022-06-10T14:19:20Z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E86AAEBCE8F04103A68B3374BE32B096</vt:lpwstr>
  </property>
  <property fmtid="{D5CDD505-2E9C-101B-9397-08002B2CF9AE}" pid="3" name="KSOProductBuildVer">
    <vt:lpwstr>1033-11.2.0.11156</vt:lpwstr>
  </property>
</Properties>
</file>

<file path=docProps/thumbnail.jpeg>
</file>